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0" r:id="rId4"/>
    <p:sldId id="261" r:id="rId5"/>
    <p:sldId id="264" r:id="rId6"/>
    <p:sldId id="265" r:id="rId7"/>
    <p:sldId id="266" r:id="rId8"/>
    <p:sldId id="267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ihlaskynastredni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ihlaskynastredni.cz/rodice-zaci.php" TargetMode="External"/><Relationship Id="rId2" Type="http://schemas.openxmlformats.org/officeDocument/2006/relationships/hyperlink" Target="http://www.prihlaskynastredni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dentitaobcana.cz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ihlaskynastredni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ihlaskynastredni.cz/" TargetMode="External"/><Relationship Id="rId2" Type="http://schemas.openxmlformats.org/officeDocument/2006/relationships/hyperlink" Target="https://www.msmt.cz/vzdelavani/stredni-vzdelavani/prijimani-na-stredni-skoly-a-konzervator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au.cermat.cz/" TargetMode="External"/><Relationship Id="rId5" Type="http://schemas.openxmlformats.org/officeDocument/2006/relationships/hyperlink" Target="http://www.cermat.cz/" TargetMode="External"/><Relationship Id="rId4" Type="http://schemas.openxmlformats.org/officeDocument/2006/relationships/hyperlink" Target="http://www.identitaobcana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Přijímací řízení 2024/2025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728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3944"/>
          </a:xfrm>
        </p:spPr>
        <p:txBody>
          <a:bodyPr/>
          <a:lstStyle/>
          <a:p>
            <a:r>
              <a:rPr lang="cs-CZ" b="1" u="sng" dirty="0" smtClean="0"/>
              <a:t>Základní informace 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04541" y="1573426"/>
            <a:ext cx="8915400" cy="451433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</a:t>
            </a:r>
            <a:r>
              <a:rPr lang="cs-CZ" dirty="0" smtClean="0"/>
              <a:t> 1. a 2. kole možnost podání přihlášek až do 5 oborů vzdělání (na jednu nebo více SŠ) – 2 obory umělecké + 3 obory klasické</a:t>
            </a:r>
          </a:p>
          <a:p>
            <a:r>
              <a:rPr lang="cs-CZ" dirty="0"/>
              <a:t>o</a:t>
            </a:r>
            <a:r>
              <a:rPr lang="cs-CZ" dirty="0" smtClean="0"/>
              <a:t>bory na přihlášce jsou řazeny dle </a:t>
            </a:r>
            <a:r>
              <a:rPr lang="cs-CZ" dirty="0" err="1" smtClean="0"/>
              <a:t>prioritizace</a:t>
            </a:r>
            <a:r>
              <a:rPr lang="cs-CZ" dirty="0" smtClean="0"/>
              <a:t> žáka</a:t>
            </a:r>
          </a:p>
          <a:p>
            <a:r>
              <a:rPr lang="cs-CZ" dirty="0" smtClean="0"/>
              <a:t>evidence </a:t>
            </a:r>
            <a:r>
              <a:rPr lang="cs-CZ" b="1" dirty="0" smtClean="0"/>
              <a:t>všech přihlášek </a:t>
            </a:r>
            <a:r>
              <a:rPr lang="cs-CZ" dirty="0" smtClean="0"/>
              <a:t>je v jednotném informačním systému (</a:t>
            </a:r>
            <a:r>
              <a:rPr lang="cs-CZ" b="1" dirty="0" smtClean="0"/>
              <a:t>DIPSY</a:t>
            </a:r>
            <a:r>
              <a:rPr lang="cs-CZ" dirty="0" smtClean="0"/>
              <a:t>)</a:t>
            </a:r>
          </a:p>
          <a:p>
            <a:r>
              <a:rPr lang="cs-CZ" dirty="0" smtClean="0"/>
              <a:t>vyplnění - elektronicky prostřednictvím Identity občana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- elektronicky </a:t>
            </a:r>
            <a:r>
              <a:rPr lang="cs-CZ" dirty="0"/>
              <a:t>bez Identity občana - výpis získaný z </a:t>
            </a:r>
            <a:r>
              <a:rPr lang="cs-CZ" b="1" dirty="0"/>
              <a:t>DIPSY</a:t>
            </a:r>
            <a:r>
              <a:rPr lang="cs-CZ" dirty="0" smtClean="0"/>
              <a:t>     </a:t>
            </a:r>
          </a:p>
          <a:p>
            <a:pPr marL="0" indent="0">
              <a:buNone/>
            </a:pPr>
            <a:r>
              <a:rPr lang="cs-CZ" dirty="0" smtClean="0"/>
              <a:t>                     - papírově </a:t>
            </a:r>
            <a:r>
              <a:rPr lang="cs-CZ" dirty="0"/>
              <a:t>na tiskopisu</a:t>
            </a:r>
            <a:endParaRPr lang="cs-CZ" b="1" dirty="0" smtClean="0"/>
          </a:p>
          <a:p>
            <a:r>
              <a:rPr lang="cs-CZ" dirty="0" smtClean="0"/>
              <a:t>podání možné od 1. února do 20. února 2025</a:t>
            </a:r>
          </a:p>
          <a:p>
            <a:r>
              <a:rPr lang="cs-CZ" dirty="0" smtClean="0"/>
              <a:t>2 pokusy možnosti konání JPZ (i pro žáky pouze s 1 maturitním oborem)</a:t>
            </a:r>
          </a:p>
          <a:p>
            <a:r>
              <a:rPr lang="cs-CZ" dirty="0"/>
              <a:t>p</a:t>
            </a:r>
            <a:r>
              <a:rPr lang="cs-CZ" dirty="0" smtClean="0"/>
              <a:t>o vyhodnocení výsledků systém na základě </a:t>
            </a:r>
            <a:r>
              <a:rPr lang="cs-CZ" dirty="0" err="1" smtClean="0"/>
              <a:t>prioritizace</a:t>
            </a:r>
            <a:r>
              <a:rPr lang="cs-CZ" dirty="0" smtClean="0"/>
              <a:t> žáka bude přiřazovat uchazeče k jednotlivým oborům</a:t>
            </a:r>
          </a:p>
          <a:p>
            <a:r>
              <a:rPr lang="cs-CZ" dirty="0"/>
              <a:t>m</a:t>
            </a:r>
            <a:r>
              <a:rPr lang="cs-CZ" dirty="0" smtClean="0"/>
              <a:t>ožnost „vzdání se“ svého místa v určené SŠ systémem a následná účast ve 2. kole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008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9212" y="267823"/>
            <a:ext cx="8911687" cy="1280890"/>
          </a:xfrm>
        </p:spPr>
        <p:txBody>
          <a:bodyPr/>
          <a:lstStyle/>
          <a:p>
            <a:pPr algn="ctr"/>
            <a:r>
              <a:rPr lang="cs-CZ" b="1" u="sng" dirty="0"/>
              <a:t>Časová linka pro následující </a:t>
            </a:r>
            <a:r>
              <a:rPr lang="cs-CZ" b="1" u="sng" dirty="0" smtClean="0"/>
              <a:t>období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 smtClean="0"/>
              <a:t>1. kolo přijímacího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48713"/>
            <a:ext cx="8915400" cy="5247503"/>
          </a:xfrm>
        </p:spPr>
        <p:txBody>
          <a:bodyPr>
            <a:normAutofit/>
          </a:bodyPr>
          <a:lstStyle/>
          <a:p>
            <a:r>
              <a:rPr lang="cs-CZ" b="1" dirty="0" smtClean="0"/>
              <a:t>do </a:t>
            </a:r>
            <a:r>
              <a:rPr lang="cs-CZ" b="1" dirty="0"/>
              <a:t>31. 1. </a:t>
            </a:r>
            <a:r>
              <a:rPr lang="cs-CZ" b="1" dirty="0" smtClean="0"/>
              <a:t>2025 </a:t>
            </a:r>
            <a:r>
              <a:rPr lang="cs-CZ" dirty="0" smtClean="0"/>
              <a:t>– ředitelé </a:t>
            </a:r>
            <a:r>
              <a:rPr lang="cs-CZ" dirty="0"/>
              <a:t>SŠ </a:t>
            </a:r>
            <a:r>
              <a:rPr lang="cs-CZ" dirty="0" smtClean="0"/>
              <a:t>zveřejní kritéria </a:t>
            </a:r>
            <a:r>
              <a:rPr lang="cs-CZ" dirty="0"/>
              <a:t>přijímacího řízení </a:t>
            </a:r>
            <a:r>
              <a:rPr lang="cs-CZ" dirty="0" smtClean="0"/>
              <a:t>na veřejně přístupném místě a předají di </a:t>
            </a:r>
            <a:r>
              <a:rPr lang="cs-CZ" b="1" dirty="0" smtClean="0"/>
              <a:t>DIPSY</a:t>
            </a:r>
          </a:p>
          <a:p>
            <a:r>
              <a:rPr lang="cs-CZ" b="1" dirty="0" smtClean="0"/>
              <a:t>1. 2. – 20. 2. 2025 – </a:t>
            </a:r>
            <a:r>
              <a:rPr lang="cs-CZ" dirty="0" smtClean="0"/>
              <a:t>vyplňujete přihlášky </a:t>
            </a:r>
            <a:r>
              <a:rPr lang="cs-CZ" dirty="0" smtClean="0"/>
              <a:t>na SŠ </a:t>
            </a:r>
            <a:r>
              <a:rPr lang="cs-CZ" dirty="0" smtClean="0">
                <a:hlinkClick r:id="rId2"/>
              </a:rPr>
              <a:t>www.prihlaskynastredni.cz</a:t>
            </a:r>
            <a:endParaRPr lang="cs-CZ" dirty="0" smtClean="0"/>
          </a:p>
          <a:p>
            <a:r>
              <a:rPr lang="cs-CZ" b="1" dirty="0" smtClean="0"/>
              <a:t>březen 2025 </a:t>
            </a:r>
            <a:r>
              <a:rPr lang="cs-CZ" b="1" dirty="0" smtClean="0"/>
              <a:t>– </a:t>
            </a:r>
            <a:r>
              <a:rPr lang="cs-CZ" dirty="0" smtClean="0"/>
              <a:t>pozvánky </a:t>
            </a:r>
            <a:r>
              <a:rPr lang="cs-CZ" dirty="0" smtClean="0"/>
              <a:t>na </a:t>
            </a:r>
            <a:r>
              <a:rPr lang="cs-CZ" b="1" dirty="0" smtClean="0"/>
              <a:t>JPZ </a:t>
            </a:r>
            <a:r>
              <a:rPr lang="cs-CZ" dirty="0" smtClean="0"/>
              <a:t>budou zaslány elektronicky </a:t>
            </a:r>
            <a:r>
              <a:rPr lang="cs-CZ" dirty="0"/>
              <a:t>nebo doporučeným </a:t>
            </a:r>
            <a:r>
              <a:rPr lang="cs-CZ" dirty="0" smtClean="0"/>
              <a:t>dopisem</a:t>
            </a:r>
            <a:endParaRPr lang="cs-CZ" b="1" dirty="0" smtClean="0"/>
          </a:p>
          <a:p>
            <a:r>
              <a:rPr lang="cs-CZ" b="1" dirty="0" smtClean="0"/>
              <a:t>11. 4. a 14. 4. 2025 – </a:t>
            </a:r>
            <a:r>
              <a:rPr lang="cs-CZ" dirty="0" smtClean="0"/>
              <a:t>termíny konání jednotné přijímací zkoušky </a:t>
            </a:r>
            <a:r>
              <a:rPr lang="cs-CZ" b="1" dirty="0" smtClean="0"/>
              <a:t>JPZ 4leté</a:t>
            </a:r>
          </a:p>
          <a:p>
            <a:r>
              <a:rPr lang="cs-CZ" b="1" dirty="0" smtClean="0"/>
              <a:t>15. 4. a 16. 4. 2025 - </a:t>
            </a:r>
            <a:r>
              <a:rPr lang="cs-CZ" dirty="0" smtClean="0"/>
              <a:t>termíny </a:t>
            </a:r>
            <a:r>
              <a:rPr lang="cs-CZ" dirty="0"/>
              <a:t>konání jednotné přijímací zkoušky </a:t>
            </a:r>
            <a:r>
              <a:rPr lang="cs-CZ" b="1" dirty="0"/>
              <a:t>JPZ </a:t>
            </a:r>
            <a:r>
              <a:rPr lang="cs-CZ" b="1" dirty="0" smtClean="0"/>
              <a:t>8leté</a:t>
            </a:r>
            <a:endParaRPr lang="cs-CZ" b="1" dirty="0" smtClean="0"/>
          </a:p>
          <a:p>
            <a:r>
              <a:rPr lang="cs-CZ" b="1" dirty="0" smtClean="0"/>
              <a:t>15. 3. – 23. 4. 2025 </a:t>
            </a:r>
            <a:r>
              <a:rPr lang="cs-CZ" dirty="0" smtClean="0"/>
              <a:t>– školní a talentové zkoušky (pouze jeden termín)</a:t>
            </a:r>
          </a:p>
          <a:p>
            <a:r>
              <a:rPr lang="cs-CZ" b="1" dirty="0" smtClean="0"/>
              <a:t>29. 4. a 30. 4. 2025 – </a:t>
            </a:r>
            <a:r>
              <a:rPr lang="cs-CZ" dirty="0" smtClean="0"/>
              <a:t>náhradní termíny </a:t>
            </a:r>
            <a:r>
              <a:rPr lang="cs-CZ" b="1" dirty="0" smtClean="0"/>
              <a:t>JPZ</a:t>
            </a:r>
          </a:p>
          <a:p>
            <a:r>
              <a:rPr lang="cs-CZ" b="1" dirty="0" smtClean="0"/>
              <a:t>15. 5. 2025 – </a:t>
            </a:r>
            <a:r>
              <a:rPr lang="cs-CZ" dirty="0" smtClean="0"/>
              <a:t>zveřejnění výsledků v </a:t>
            </a:r>
            <a:r>
              <a:rPr lang="cs-CZ" b="1" dirty="0" smtClean="0"/>
              <a:t>DIPSY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3441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9212" y="321276"/>
            <a:ext cx="9022426" cy="1581665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Možnosti podání přihlášek (1. – 20. 2. </a:t>
            </a:r>
            <a:r>
              <a:rPr lang="cs-CZ" b="1" dirty="0" smtClean="0"/>
              <a:t>2025)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1</a:t>
            </a:r>
            <a:r>
              <a:rPr lang="cs-CZ" b="1" dirty="0"/>
              <a:t>. </a:t>
            </a:r>
            <a:r>
              <a:rPr lang="cs-CZ" b="1" u="sng" dirty="0"/>
              <a:t>elektronicky </a:t>
            </a:r>
            <a:r>
              <a:rPr lang="cs-CZ" b="1" u="sng" dirty="0" smtClean="0"/>
              <a:t>přes DIPSY s </a:t>
            </a:r>
            <a:r>
              <a:rPr lang="cs-CZ" b="1" u="sng" dirty="0"/>
              <a:t>elektronickou identitou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075934"/>
            <a:ext cx="8915400" cy="4349579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err="1" smtClean="0"/>
              <a:t>proklik</a:t>
            </a:r>
            <a:r>
              <a:rPr lang="cs-CZ" b="1" dirty="0" smtClean="0"/>
              <a:t> </a:t>
            </a:r>
            <a:r>
              <a:rPr lang="cs-CZ" b="1" dirty="0" smtClean="0"/>
              <a:t>na elektronickou přihlášku v DIPSY je možný pouze přes portál </a:t>
            </a:r>
            <a:r>
              <a:rPr lang="cs-CZ" b="1" dirty="0" smtClean="0">
                <a:hlinkClick r:id="rId2"/>
              </a:rPr>
              <a:t>www.prihlaskynastredni.cz</a:t>
            </a:r>
            <a:endParaRPr lang="cs-CZ" b="1" dirty="0" smtClean="0"/>
          </a:p>
          <a:p>
            <a:r>
              <a:rPr lang="cs-CZ" dirty="0" smtClean="0"/>
              <a:t>k dispozici jsou na </a:t>
            </a:r>
            <a:r>
              <a:rPr lang="cs-CZ" b="1" dirty="0" smtClean="0"/>
              <a:t>DIPSY</a:t>
            </a:r>
            <a:r>
              <a:rPr lang="cs-CZ" dirty="0" smtClean="0"/>
              <a:t> všechny potřebné informace (registrační číslo, pozvánky  a výsledky </a:t>
            </a:r>
            <a:r>
              <a:rPr lang="cs-CZ" b="1" dirty="0" smtClean="0"/>
              <a:t>JPZ, </a:t>
            </a:r>
            <a:r>
              <a:rPr lang="cs-CZ" dirty="0" smtClean="0"/>
              <a:t>konání případné ŠZ</a:t>
            </a:r>
            <a:r>
              <a:rPr lang="cs-CZ" b="1" dirty="0" smtClean="0"/>
              <a:t>, </a:t>
            </a:r>
            <a:r>
              <a:rPr lang="cs-CZ" dirty="0" smtClean="0"/>
              <a:t>hodnocení na vysvědčeních z předchozího vzdělání</a:t>
            </a:r>
            <a:r>
              <a:rPr lang="cs-CZ" b="1" dirty="0" smtClean="0"/>
              <a:t>, </a:t>
            </a:r>
            <a:r>
              <a:rPr lang="cs-CZ" dirty="0" smtClean="0"/>
              <a:t>rozhodnutí o přijetí, …)</a:t>
            </a:r>
            <a:endParaRPr lang="cs-CZ" b="1" dirty="0" smtClean="0"/>
          </a:p>
          <a:p>
            <a:r>
              <a:rPr lang="cs-CZ" dirty="0"/>
              <a:t>z</a:t>
            </a:r>
            <a:r>
              <a:rPr lang="cs-CZ" dirty="0" smtClean="0"/>
              <a:t>e seznamu vyberete z evidovaných SŠ až 5 oborů a seřadíte v přihlášce dle </a:t>
            </a:r>
            <a:r>
              <a:rPr lang="cs-CZ" dirty="0" err="1" smtClean="0"/>
              <a:t>prioritizace</a:t>
            </a:r>
            <a:endParaRPr lang="cs-CZ" dirty="0" smtClean="0"/>
          </a:p>
          <a:p>
            <a:r>
              <a:rPr lang="cs-CZ" dirty="0"/>
              <a:t>n</a:t>
            </a:r>
            <a:r>
              <a:rPr lang="cs-CZ" dirty="0" smtClean="0"/>
              <a:t>ahrajete (fotografie/</a:t>
            </a:r>
            <a:r>
              <a:rPr lang="cs-CZ" dirty="0" err="1" smtClean="0"/>
              <a:t>skeny</a:t>
            </a:r>
            <a:r>
              <a:rPr lang="cs-CZ" dirty="0" smtClean="0"/>
              <a:t>) k přihláškám potřebné přílohy (viditelné v systému u  SŠ pro příslušné obory)</a:t>
            </a:r>
          </a:p>
          <a:p>
            <a:r>
              <a:rPr lang="cs-CZ" dirty="0"/>
              <a:t>p</a:t>
            </a:r>
            <a:r>
              <a:rPr lang="cs-CZ" dirty="0" smtClean="0"/>
              <a:t>řihlášku můžete rozpracovat, vracet se k ní a doplňovat či upravovat</a:t>
            </a:r>
          </a:p>
          <a:p>
            <a:r>
              <a:rPr lang="cs-CZ" dirty="0"/>
              <a:t>p</a:t>
            </a:r>
            <a:r>
              <a:rPr lang="cs-CZ" dirty="0" smtClean="0"/>
              <a:t>o odeslání Vám přijde e-mail s potvrzením</a:t>
            </a:r>
          </a:p>
          <a:p>
            <a:r>
              <a:rPr lang="cs-CZ" dirty="0"/>
              <a:t>v</a:t>
            </a:r>
            <a:r>
              <a:rPr lang="cs-CZ" dirty="0" smtClean="0"/>
              <a:t> případě konání JPZ přijde pozvánka s místem konání také elektronicky</a:t>
            </a:r>
          </a:p>
          <a:p>
            <a:r>
              <a:rPr lang="cs-CZ" dirty="0"/>
              <a:t>Viz odkaz: </a:t>
            </a: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www.prihlaskynastredni.cz/rodice-zaci.php</a:t>
            </a:r>
            <a:endParaRPr lang="cs-CZ" dirty="0" smtClean="0"/>
          </a:p>
          <a:p>
            <a:r>
              <a:rPr lang="cs-CZ">
                <a:hlinkClick r:id="rId4"/>
              </a:rPr>
              <a:t>www.identitaobcana.cz</a:t>
            </a:r>
            <a:r>
              <a:rPr lang="cs-CZ"/>
              <a:t> – všechny osobní údaje se načtou ze systému, </a:t>
            </a:r>
            <a:r>
              <a:rPr lang="cs-CZ" b="1"/>
              <a:t>POZOR…NEUVIDITE ZDE SVÉ DĚTI !!!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88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352971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Možnosti podání přihlášek (1. – 20. 2. </a:t>
            </a:r>
            <a:r>
              <a:rPr lang="cs-CZ" b="1" dirty="0" smtClean="0"/>
              <a:t>2025)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2. </a:t>
            </a:r>
            <a:r>
              <a:rPr lang="cs-CZ" b="1" u="sng" dirty="0" smtClean="0"/>
              <a:t>výpis z DIPSY </a:t>
            </a:r>
            <a:r>
              <a:rPr lang="cs-CZ" b="1" u="sng" dirty="0"/>
              <a:t>bez identity občana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071" y="1977080"/>
            <a:ext cx="8915400" cy="4637903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err="1"/>
              <a:t>proklik</a:t>
            </a:r>
            <a:r>
              <a:rPr lang="cs-CZ" b="1" dirty="0"/>
              <a:t> </a:t>
            </a:r>
            <a:r>
              <a:rPr lang="cs-CZ" b="1" dirty="0" smtClean="0"/>
              <a:t>do DIPSY přes </a:t>
            </a:r>
            <a:r>
              <a:rPr lang="cs-CZ" b="1" dirty="0"/>
              <a:t>portál </a:t>
            </a:r>
            <a:r>
              <a:rPr lang="cs-CZ" b="1" dirty="0">
                <a:hlinkClick r:id="rId2"/>
              </a:rPr>
              <a:t>www.prihlaskynastredni.cz</a:t>
            </a:r>
            <a:endParaRPr lang="cs-CZ" b="1" dirty="0"/>
          </a:p>
          <a:p>
            <a:r>
              <a:rPr lang="cs-CZ" dirty="0" smtClean="0"/>
              <a:t>zadáte </a:t>
            </a:r>
            <a:r>
              <a:rPr lang="cs-CZ" dirty="0"/>
              <a:t>osobní údaje do </a:t>
            </a:r>
            <a:r>
              <a:rPr lang="cs-CZ" b="1" dirty="0"/>
              <a:t>DIPSY </a:t>
            </a:r>
            <a:endParaRPr lang="cs-CZ" b="1" dirty="0" smtClean="0"/>
          </a:p>
          <a:p>
            <a:r>
              <a:rPr lang="cs-CZ" dirty="0"/>
              <a:t>k dispozici jsou </a:t>
            </a:r>
            <a:r>
              <a:rPr lang="cs-CZ" dirty="0" smtClean="0"/>
              <a:t>na </a:t>
            </a:r>
            <a:r>
              <a:rPr lang="cs-CZ" b="1" dirty="0"/>
              <a:t>DIPSY</a:t>
            </a:r>
            <a:r>
              <a:rPr lang="cs-CZ" dirty="0"/>
              <a:t> všechny potřebné informace (registrační číslo, pozvánky  a výsledky </a:t>
            </a:r>
            <a:r>
              <a:rPr lang="cs-CZ" b="1" dirty="0"/>
              <a:t>JPZ, </a:t>
            </a:r>
            <a:r>
              <a:rPr lang="cs-CZ" dirty="0"/>
              <a:t>konání případné ŠZ</a:t>
            </a:r>
            <a:r>
              <a:rPr lang="cs-CZ" b="1" dirty="0"/>
              <a:t>, </a:t>
            </a:r>
            <a:r>
              <a:rPr lang="cs-CZ" dirty="0"/>
              <a:t>hodnocení na vysvědčeních z předchozího vzdělání</a:t>
            </a:r>
            <a:r>
              <a:rPr lang="cs-CZ" b="1" dirty="0"/>
              <a:t>, </a:t>
            </a:r>
            <a:r>
              <a:rPr lang="cs-CZ" dirty="0"/>
              <a:t>rozhodnutí o přijetí, </a:t>
            </a:r>
            <a:r>
              <a:rPr lang="cs-CZ" dirty="0" smtClean="0"/>
              <a:t>…)</a:t>
            </a:r>
            <a:endParaRPr lang="cs-CZ" b="1" dirty="0" smtClean="0"/>
          </a:p>
          <a:p>
            <a:r>
              <a:rPr lang="cs-CZ" dirty="0" smtClean="0"/>
              <a:t>ze </a:t>
            </a:r>
            <a:r>
              <a:rPr lang="cs-CZ" dirty="0"/>
              <a:t>seznamu vyberete </a:t>
            </a:r>
            <a:r>
              <a:rPr lang="cs-CZ" dirty="0" smtClean="0"/>
              <a:t>z evidovaných SŠ až 5 oborů </a:t>
            </a:r>
            <a:r>
              <a:rPr lang="cs-CZ" dirty="0"/>
              <a:t>a seřadíte v přihlášce dle </a:t>
            </a:r>
            <a:r>
              <a:rPr lang="cs-CZ" dirty="0" err="1"/>
              <a:t>prioritizace</a:t>
            </a:r>
            <a:endParaRPr lang="cs-CZ" dirty="0"/>
          </a:p>
          <a:p>
            <a:r>
              <a:rPr lang="cs-CZ" dirty="0"/>
              <a:t>nahrajete (fotografie/</a:t>
            </a:r>
            <a:r>
              <a:rPr lang="cs-CZ" dirty="0" err="1"/>
              <a:t>skeny</a:t>
            </a:r>
            <a:r>
              <a:rPr lang="cs-CZ" dirty="0"/>
              <a:t>) k přihláškám potřebné přílohy (viditelné v systému u  SŠ pro příslušné obory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potvrdíte odeslání a následně Vám na uvedený email v kontaktech přijde výpis přihlášky k vytištění</a:t>
            </a:r>
          </a:p>
          <a:p>
            <a:r>
              <a:rPr lang="cs-CZ" dirty="0" smtClean="0"/>
              <a:t>výpis vytisknete, nakopírujete, podepíšete a doručíte v listinné podobě na požadované SŠ (bez příloh) možno podat i datovou schránkou fyzické osoby</a:t>
            </a:r>
          </a:p>
          <a:p>
            <a:r>
              <a:rPr lang="cs-CZ" b="1" dirty="0"/>
              <a:t>výpis lze vyplnit opakovaně zkušebně – dokud nebude podepsaná přihláška střední škole doručena, zůstane </a:t>
            </a:r>
            <a:r>
              <a:rPr lang="cs-CZ" b="1" dirty="0" smtClean="0"/>
              <a:t>skryta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případě konání JPZ přijde pozvánka </a:t>
            </a:r>
            <a:r>
              <a:rPr lang="cs-CZ" dirty="0" smtClean="0"/>
              <a:t>doporučeným dopisem</a:t>
            </a:r>
            <a:endParaRPr lang="cs-CZ" dirty="0"/>
          </a:p>
          <a:p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4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Možnosti podání přihlášek (1. – 20. 2. </a:t>
            </a:r>
            <a:r>
              <a:rPr lang="cs-CZ" b="1" dirty="0" smtClean="0"/>
              <a:t>2025)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3. </a:t>
            </a:r>
            <a:r>
              <a:rPr lang="cs-CZ" b="1" u="sng" dirty="0"/>
              <a:t>t</a:t>
            </a:r>
            <a:r>
              <a:rPr lang="cs-CZ" b="1" u="sng" dirty="0" smtClean="0"/>
              <a:t>iskopis se všemi přílohami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vyplníte klasickou „papírovou“ přihlášku – osobní údaje žáka a rodiče, vybrané obory s danou SŠ (seřadíte dle priorit)</a:t>
            </a:r>
            <a:endParaRPr lang="cs-CZ" b="1" dirty="0" smtClean="0"/>
          </a:p>
          <a:p>
            <a:r>
              <a:rPr lang="cs-CZ" dirty="0"/>
              <a:t>p</a:t>
            </a:r>
            <a:r>
              <a:rPr lang="cs-CZ" dirty="0" smtClean="0"/>
              <a:t>řihlášku 3x vytisknete/nakopírujete</a:t>
            </a:r>
            <a:endParaRPr lang="cs-CZ" dirty="0"/>
          </a:p>
          <a:p>
            <a:r>
              <a:rPr lang="cs-CZ" dirty="0"/>
              <a:t>n</a:t>
            </a:r>
            <a:r>
              <a:rPr lang="cs-CZ" dirty="0" smtClean="0"/>
              <a:t>a webu SŠ zjistíte potřebné přílohy nutné k doložení pro dané obory </a:t>
            </a:r>
          </a:p>
          <a:p>
            <a:r>
              <a:rPr lang="cs-CZ" dirty="0" smtClean="0"/>
              <a:t>přílohy vytisknete, vyplníte a ke každé přihlášce přiložíte</a:t>
            </a:r>
          </a:p>
          <a:p>
            <a:r>
              <a:rPr lang="cs-CZ" dirty="0"/>
              <a:t>p</a:t>
            </a:r>
            <a:r>
              <a:rPr lang="cs-CZ" dirty="0" smtClean="0"/>
              <a:t>řihlášky s potřebnými přílohami doručíte v listinné podobě na požadované SŠ  </a:t>
            </a:r>
          </a:p>
          <a:p>
            <a:r>
              <a:rPr lang="cs-CZ" dirty="0" smtClean="0"/>
              <a:t>v </a:t>
            </a:r>
            <a:r>
              <a:rPr lang="cs-CZ" dirty="0"/>
              <a:t>případě konání JPZ přijde pozvánka </a:t>
            </a:r>
            <a:r>
              <a:rPr lang="cs-CZ" dirty="0" smtClean="0"/>
              <a:t>doporučeným dopisem</a:t>
            </a:r>
          </a:p>
          <a:p>
            <a:pPr marL="0" indent="0">
              <a:buNone/>
            </a:pP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667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Přílohy přihlášky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tačí prosté kopie</a:t>
            </a:r>
          </a:p>
          <a:p>
            <a:r>
              <a:rPr lang="cs-CZ" dirty="0" smtClean="0"/>
              <a:t>dokumenty přeložené z cizích jazyků nemusí být úředně ověřené</a:t>
            </a:r>
          </a:p>
          <a:p>
            <a:r>
              <a:rPr lang="cs-CZ" dirty="0"/>
              <a:t>ř</a:t>
            </a:r>
            <a:r>
              <a:rPr lang="cs-CZ" dirty="0" smtClean="0"/>
              <a:t>editelé SŠ můžou vyzvat uchazeče k předložení originálu</a:t>
            </a:r>
          </a:p>
          <a:p>
            <a:r>
              <a:rPr lang="cs-CZ" b="1" dirty="0" smtClean="0"/>
              <a:t>vysvědčení</a:t>
            </a:r>
            <a:r>
              <a:rPr lang="cs-CZ" dirty="0" smtClean="0"/>
              <a:t> z předchozích období žákům zajistí ZŠ</a:t>
            </a:r>
          </a:p>
          <a:p>
            <a:r>
              <a:rPr lang="cs-CZ" b="1" dirty="0"/>
              <a:t>l</a:t>
            </a:r>
            <a:r>
              <a:rPr lang="cs-CZ" b="1" dirty="0" smtClean="0"/>
              <a:t>ékařský posudek</a:t>
            </a:r>
            <a:r>
              <a:rPr lang="cs-CZ" dirty="0"/>
              <a:t> </a:t>
            </a:r>
            <a:r>
              <a:rPr lang="cs-CZ" dirty="0" smtClean="0"/>
              <a:t>- pokud si ho daný obor vyžaduje, k vytištění na portálu</a:t>
            </a:r>
          </a:p>
          <a:p>
            <a:r>
              <a:rPr lang="cs-CZ" b="1" dirty="0"/>
              <a:t>d</a:t>
            </a:r>
            <a:r>
              <a:rPr lang="cs-CZ" b="1" dirty="0" smtClean="0"/>
              <a:t>oporučení školského poradenského zařízení pro úpravy JPZ</a:t>
            </a:r>
            <a:r>
              <a:rPr lang="cs-CZ" dirty="0" smtClean="0"/>
              <a:t> – u žáků s PO</a:t>
            </a:r>
            <a:endParaRPr lang="cs-CZ" b="1" dirty="0" smtClean="0"/>
          </a:p>
          <a:p>
            <a:r>
              <a:rPr lang="cs-CZ" dirty="0"/>
              <a:t>d</a:t>
            </a:r>
            <a:r>
              <a:rPr lang="cs-CZ" dirty="0" smtClean="0"/>
              <a:t>alší možné dokumenty – </a:t>
            </a:r>
            <a:r>
              <a:rPr lang="cs-CZ" b="1" dirty="0" smtClean="0"/>
              <a:t>výsledky olympiád, soutěží, </a:t>
            </a:r>
            <a:r>
              <a:rPr lang="cs-CZ" dirty="0" smtClean="0"/>
              <a:t>… na </a:t>
            </a:r>
            <a:r>
              <a:rPr lang="cs-CZ" b="1" dirty="0" smtClean="0"/>
              <a:t>DIPSY</a:t>
            </a:r>
            <a:r>
              <a:rPr lang="cs-CZ" dirty="0" smtClean="0"/>
              <a:t>, webu SŠ</a:t>
            </a:r>
          </a:p>
          <a:p>
            <a:r>
              <a:rPr lang="cs-CZ" dirty="0"/>
              <a:t>d</a:t>
            </a:r>
            <a:r>
              <a:rPr lang="cs-CZ" dirty="0" smtClean="0"/>
              <a:t>oklad pro dočasnou ochranu </a:t>
            </a:r>
            <a:r>
              <a:rPr lang="cs-CZ" smtClean="0"/>
              <a:t>(pro UK)</a:t>
            </a: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003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2. </a:t>
            </a:r>
            <a:r>
              <a:rPr lang="cs-CZ" b="1" u="sng" dirty="0"/>
              <a:t>k</a:t>
            </a:r>
            <a:r>
              <a:rPr lang="cs-CZ" b="1" u="sng" dirty="0" smtClean="0"/>
              <a:t>olo přijímacího řízení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probíhá ve stejném režimu jako 1. </a:t>
            </a:r>
            <a:r>
              <a:rPr lang="cs-CZ" dirty="0" smtClean="0"/>
              <a:t>kolo, </a:t>
            </a:r>
            <a:r>
              <a:rPr lang="cs-CZ" b="1" dirty="0"/>
              <a:t>JPZ již </a:t>
            </a:r>
            <a:r>
              <a:rPr lang="cs-CZ" b="1" dirty="0" smtClean="0"/>
              <a:t>neprobíhají</a:t>
            </a:r>
            <a:r>
              <a:rPr lang="cs-CZ" dirty="0"/>
              <a:t> </a:t>
            </a:r>
            <a:r>
              <a:rPr lang="cs-CZ" dirty="0" smtClean="0"/>
              <a:t>- body </a:t>
            </a:r>
            <a:r>
              <a:rPr lang="cs-CZ" dirty="0" err="1"/>
              <a:t>Cermatu</a:t>
            </a:r>
            <a:r>
              <a:rPr lang="cs-CZ" dirty="0"/>
              <a:t> se </a:t>
            </a:r>
            <a:r>
              <a:rPr lang="cs-CZ" dirty="0" smtClean="0"/>
              <a:t>povinně přesouvají z 1. kola </a:t>
            </a:r>
          </a:p>
          <a:p>
            <a:r>
              <a:rPr lang="cs-CZ" dirty="0" smtClean="0"/>
              <a:t>žák, který se v 1. kole hlásil pouze na učební obory se proto nemůže hlásit na maturitní obor</a:t>
            </a:r>
            <a:endParaRPr lang="cs-CZ" dirty="0"/>
          </a:p>
          <a:p>
            <a:r>
              <a:rPr lang="cs-CZ" dirty="0" smtClean="0"/>
              <a:t>přihlášku může podat žák, který nebyl přijat v 1. kole ani do jednoho oboru nebo se vzdal přijetí</a:t>
            </a:r>
          </a:p>
          <a:p>
            <a:r>
              <a:rPr lang="cs-CZ" b="1" dirty="0"/>
              <a:t>v</a:t>
            </a:r>
            <a:r>
              <a:rPr lang="cs-CZ" b="1" dirty="0" smtClean="0"/>
              <a:t>zdání se přijetí </a:t>
            </a:r>
            <a:r>
              <a:rPr lang="cs-CZ" dirty="0" smtClean="0"/>
              <a:t>– nejdéle 3 pracovní dny před termínem pro podání přihlášky v dalším kole (volnou formou řediteli dané SŠ, není předepsaný formulář)… </a:t>
            </a:r>
            <a:r>
              <a:rPr lang="cs-CZ" b="1" dirty="0" smtClean="0"/>
              <a:t>do 21. 5. 2025</a:t>
            </a:r>
          </a:p>
          <a:p>
            <a:r>
              <a:rPr lang="cs-CZ" dirty="0"/>
              <a:t>d</a:t>
            </a:r>
            <a:r>
              <a:rPr lang="cs-CZ" dirty="0" smtClean="0"/>
              <a:t>o </a:t>
            </a:r>
            <a:r>
              <a:rPr lang="cs-CZ" b="1" dirty="0" smtClean="0"/>
              <a:t>18. 5. 2025 – </a:t>
            </a:r>
            <a:r>
              <a:rPr lang="cs-CZ" dirty="0" smtClean="0"/>
              <a:t>ředitelé SŠ můžou vyhlásit 2. kolo</a:t>
            </a:r>
          </a:p>
          <a:p>
            <a:r>
              <a:rPr lang="cs-CZ" b="1" dirty="0" smtClean="0"/>
              <a:t>24. 5. 2025 – </a:t>
            </a:r>
            <a:r>
              <a:rPr lang="cs-CZ" dirty="0" smtClean="0"/>
              <a:t>termín podání přihlášky</a:t>
            </a:r>
          </a:p>
          <a:p>
            <a:r>
              <a:rPr lang="cs-CZ" b="1" dirty="0" smtClean="0"/>
              <a:t>8. – 12. 6. 2025 – </a:t>
            </a:r>
            <a:r>
              <a:rPr lang="cs-CZ" dirty="0" smtClean="0"/>
              <a:t>ředitel SŠ stanoví jeden řádný termín školní přijímací zkoušky nebo </a:t>
            </a:r>
            <a:r>
              <a:rPr lang="cs-CZ" b="1" dirty="0" smtClean="0"/>
              <a:t>TZ, náhradní termín se nekoná</a:t>
            </a:r>
          </a:p>
          <a:p>
            <a:r>
              <a:rPr lang="cs-CZ" b="1" dirty="0" smtClean="0"/>
              <a:t>24. 6. 2025 – </a:t>
            </a:r>
            <a:r>
              <a:rPr lang="cs-CZ" dirty="0" smtClean="0"/>
              <a:t>zveřejnění výsledků 2. kola </a:t>
            </a:r>
            <a:endParaRPr lang="cs-CZ" b="1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520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Informační materiály poskytnuté MŠMT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www.msmt.cz/vzdelavani/stredni-vzdelavani/prijimani-na-stredni-skoly-a-konzervatore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www.prihlaskynastredni.cz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www.identitaobcana.cz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www.cermat.cz</a:t>
            </a:r>
            <a:endParaRPr lang="cs-CZ" dirty="0" smtClean="0"/>
          </a:p>
          <a:p>
            <a:r>
              <a:rPr lang="cs-CZ" dirty="0">
                <a:hlinkClick r:id="rId6"/>
              </a:rPr>
              <a:t>https://tau.cermat.cz</a:t>
            </a:r>
            <a:r>
              <a:rPr lang="cs-CZ" dirty="0" smtClean="0">
                <a:hlinkClick r:id="rId6"/>
              </a:rPr>
              <a:t>/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243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795</TotalTime>
  <Words>894</Words>
  <Application>Microsoft Office PowerPoint</Application>
  <PresentationFormat>Širokoúhlá obrazovka</PresentationFormat>
  <Paragraphs>81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Stébla</vt:lpstr>
      <vt:lpstr>Přijímací řízení 2024/2025</vt:lpstr>
      <vt:lpstr>Základní informace </vt:lpstr>
      <vt:lpstr>Časová linka pro následující období 1. kolo přijímacího řízení</vt:lpstr>
      <vt:lpstr>Možnosti podání přihlášek (1. – 20. 2. 2025) 1. elektronicky přes DIPSY s elektronickou identitou</vt:lpstr>
      <vt:lpstr>Možnosti podání přihlášek (1. – 20. 2. 2025) 2. výpis z DIPSY bez identity občana</vt:lpstr>
      <vt:lpstr>Možnosti podání přihlášek (1. – 20. 2. 2025) 3. tiskopis se všemi přílohami</vt:lpstr>
      <vt:lpstr>Přílohy přihlášky</vt:lpstr>
      <vt:lpstr>2. kolo přijímacího řízení</vt:lpstr>
      <vt:lpstr>Informační materiály poskytnuté MŠMT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Přijímací řízení 2023/2024</dc:title>
  <dc:creator>Monika Ramešová</dc:creator>
  <cp:lastModifiedBy>Monika Ramešová</cp:lastModifiedBy>
  <cp:revision>56</cp:revision>
  <dcterms:created xsi:type="dcterms:W3CDTF">2023-12-11T10:47:28Z</dcterms:created>
  <dcterms:modified xsi:type="dcterms:W3CDTF">2024-11-15T05:54:54Z</dcterms:modified>
</cp:coreProperties>
</file>